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3"/>
  </p:notesMasterIdLst>
  <p:handoutMasterIdLst>
    <p:handoutMasterId r:id="rId14"/>
  </p:handoutMasterIdLst>
  <p:sldIdLst>
    <p:sldId id="257" r:id="rId2"/>
    <p:sldId id="308" r:id="rId3"/>
    <p:sldId id="304" r:id="rId4"/>
    <p:sldId id="306" r:id="rId5"/>
    <p:sldId id="311" r:id="rId6"/>
    <p:sldId id="314" r:id="rId7"/>
    <p:sldId id="313" r:id="rId8"/>
    <p:sldId id="283" r:id="rId9"/>
    <p:sldId id="260" r:id="rId10"/>
    <p:sldId id="297" r:id="rId11"/>
    <p:sldId id="29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0" autoAdjust="0"/>
    <p:restoredTop sz="94833" autoAdjust="0"/>
  </p:normalViewPr>
  <p:slideViewPr>
    <p:cSldViewPr snapToGrid="0">
      <p:cViewPr varScale="1">
        <p:scale>
          <a:sx n="84" d="100"/>
          <a:sy n="84" d="100"/>
        </p:scale>
        <p:origin x="632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416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10/10/25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10/10/25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RS" smtClean="0"/>
              <a:pPr/>
              <a:t>1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62023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RS" smtClean="0"/>
              <a:pPr/>
              <a:t>2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36270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RS" smtClean="0"/>
              <a:pPr/>
              <a:t>10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27800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4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248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484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54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83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03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58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77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RS" smtClean="0"/>
              <a:pPr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34381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RS" smtClean="0"/>
              <a:pPr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8977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33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2B156B-59AE-415F-B24B-8756D48BB977}" type="slidenum">
              <a:rPr lang="en-RS" smtClean="0"/>
              <a:pPr/>
              <a:t>‹#›</a:t>
            </a:fld>
            <a:endParaRPr lang="en-RS"/>
          </a:p>
        </p:txBody>
      </p:sp>
    </p:spTree>
    <p:extLst>
      <p:ext uri="{BB962C8B-B14F-4D97-AF65-F5344CB8AC3E}">
        <p14:creationId xmlns:p14="http://schemas.microsoft.com/office/powerpoint/2010/main" val="131640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660" r:id="rId17"/>
    <p:sldLayoutId id="2147483661" r:id="rId18"/>
    <p:sldLayoutId id="214748366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9087" y="3524760"/>
            <a:ext cx="7148728" cy="1827565"/>
          </a:xfrm>
        </p:spPr>
        <p:txBody>
          <a:bodyPr>
            <a:normAutofit/>
          </a:bodyPr>
          <a:lstStyle/>
          <a:p>
            <a:pPr algn="ctr"/>
            <a:r>
              <a:rPr lang="da-DK" b="1" dirty="0"/>
              <a:t>NONSTADIA EVENTS ROAD RACE WALK</a:t>
            </a:r>
            <a:endParaRPr lang="en-US" dirty="0"/>
          </a:p>
        </p:txBody>
      </p:sp>
      <p:pic>
        <p:nvPicPr>
          <p:cNvPr id="6146" name="Picture 2" descr="logo autef1">
            <a:extLst>
              <a:ext uri="{FF2B5EF4-FFF2-40B4-BE49-F238E27FC236}">
                <a16:creationId xmlns:a16="http://schemas.microsoft.com/office/drawing/2014/main" id="{33F58CC8-6B7A-6705-F82C-01E45167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856" y="253246"/>
            <a:ext cx="3742463" cy="7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4A78E-4DCF-604A-5733-C6AD88346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231" y="1753517"/>
            <a:ext cx="4143538" cy="1579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F6B624-00A0-F54A-44B0-1BA7D1804097}"/>
              </a:ext>
            </a:extLst>
          </p:cNvPr>
          <p:cNvSpPr txBox="1"/>
          <p:nvPr/>
        </p:nvSpPr>
        <p:spPr>
          <a:xfrm>
            <a:off x="3261360" y="2255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R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588EB-A965-AA76-9565-05B912DC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665" y="802433"/>
            <a:ext cx="4884670" cy="11508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Awards Ceremony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2B3C9-37C5-DE06-8C2D-2E27A48E4CC1}"/>
              </a:ext>
            </a:extLst>
          </p:cNvPr>
          <p:cNvSpPr txBox="1"/>
          <p:nvPr/>
        </p:nvSpPr>
        <p:spPr>
          <a:xfrm>
            <a:off x="4236049" y="2153582"/>
            <a:ext cx="3719901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MACHICO		14 OCT</a:t>
            </a:r>
          </a:p>
        </p:txBody>
      </p:sp>
      <p:pic>
        <p:nvPicPr>
          <p:cNvPr id="7" name="Picture 6" descr="logo autef1">
            <a:extLst>
              <a:ext uri="{FF2B5EF4-FFF2-40B4-BE49-F238E27FC236}">
                <a16:creationId xmlns:a16="http://schemas.microsoft.com/office/drawing/2014/main" id="{F16F79ED-54FE-BAE0-21D8-A7BF14A1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237" y="206469"/>
            <a:ext cx="3075763" cy="5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83687-1669-C5DB-707F-AA2B8F6B2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335" y="5542055"/>
            <a:ext cx="3451659" cy="131594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69A8CE-578C-5CD8-A1A1-B907D21F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549409"/>
              </p:ext>
            </p:extLst>
          </p:nvPr>
        </p:nvGraphicFramePr>
        <p:xfrm>
          <a:off x="3048000" y="3429000"/>
          <a:ext cx="6096000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992366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98714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77408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R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RS" dirty="0"/>
                        <a:t>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RS" dirty="0"/>
                        <a:t>TEAMS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83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13:00 </a:t>
                      </a:r>
                      <a:endParaRPr lang="e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M65+</a:t>
                      </a:r>
                      <a:endParaRPr lang="e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</a:t>
                      </a:r>
                      <a:endParaRPr lang="en-R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03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M65+</a:t>
                      </a:r>
                      <a:endParaRPr lang="e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M</a:t>
                      </a:r>
                      <a:endParaRPr kumimoji="0" lang="en-R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230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W</a:t>
                      </a:r>
                      <a:endParaRPr kumimoji="0" lang="en-R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6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 autef1">
            <a:extLst>
              <a:ext uri="{FF2B5EF4-FFF2-40B4-BE49-F238E27FC236}">
                <a16:creationId xmlns:a16="http://schemas.microsoft.com/office/drawing/2014/main" id="{41A8DC2B-7826-76EA-A0DB-E82077CA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6235" y="240426"/>
            <a:ext cx="4321943" cy="940022"/>
          </a:xfrm>
          <a:prstGeom prst="roundRect">
            <a:avLst>
              <a:gd name="adj" fmla="val 50000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66360" y="4539998"/>
            <a:ext cx="4350847" cy="1137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GOOD LUCK!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5CFA8-FE7F-1ECB-46AA-8D0E7AAA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793" y="1974773"/>
            <a:ext cx="6728460" cy="256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1F2E6F-CF5C-9A9A-F969-45F8575D3A99}"/>
              </a:ext>
            </a:extLst>
          </p:cNvPr>
          <p:cNvSpPr txBox="1"/>
          <p:nvPr/>
        </p:nvSpPr>
        <p:spPr>
          <a:xfrm>
            <a:off x="2446638" y="3503428"/>
            <a:ext cx="8214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solidFill>
                  <a:srgbClr val="000000"/>
                </a:solidFill>
                <a:latin typeface="Tahoma" panose="020B0604030504040204" pitchFamily="34" charset="0"/>
              </a:rPr>
              <a:t>  9</a:t>
            </a:r>
            <a:r>
              <a:rPr lang="en-GB" sz="24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:00 		10K</a:t>
            </a:r>
            <a:r>
              <a:rPr lang="en-GB" sz="2400" dirty="0">
                <a:solidFill>
                  <a:srgbClr val="000000"/>
                </a:solidFill>
                <a:latin typeface="Tahoma" panose="020B0604030504040204" pitchFamily="34" charset="0"/>
              </a:rPr>
              <a:t> Race Walk </a:t>
            </a:r>
            <a:r>
              <a:rPr lang="en-GB" sz="24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	</a:t>
            </a:r>
            <a:r>
              <a:rPr lang="en-GB" sz="2400" dirty="0">
                <a:solidFill>
                  <a:srgbClr val="000000"/>
                </a:solidFill>
                <a:latin typeface="Tahoma" panose="020B0604030504040204" pitchFamily="34" charset="0"/>
              </a:rPr>
              <a:t>	M65+					</a:t>
            </a:r>
            <a:r>
              <a:rPr lang="en-GB" sz="24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Final</a:t>
            </a:r>
          </a:p>
          <a:p>
            <a:pPr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10:50 	</a:t>
            </a:r>
            <a:r>
              <a:rPr lang="en-GB" sz="2400" dirty="0">
                <a:solidFill>
                  <a:srgbClr val="000000"/>
                </a:solidFill>
                <a:latin typeface="Tahoma" panose="020B0604030504040204" pitchFamily="34" charset="0"/>
              </a:rPr>
              <a:t>	10K Race Walk </a:t>
            </a:r>
            <a:r>
              <a:rPr lang="en-GB" sz="24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		M35-60 				Final</a:t>
            </a:r>
          </a:p>
          <a:p>
            <a:pPr>
              <a:buNone/>
            </a:pPr>
            <a:r>
              <a:rPr lang="en-GB" sz="24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12:10 	</a:t>
            </a:r>
            <a:r>
              <a:rPr lang="en-GB" sz="2400" dirty="0">
                <a:solidFill>
                  <a:srgbClr val="000000"/>
                </a:solidFill>
                <a:latin typeface="Tahoma" panose="020B0604030504040204" pitchFamily="34" charset="0"/>
              </a:rPr>
              <a:t>	10K Race Walk</a:t>
            </a:r>
            <a:r>
              <a:rPr lang="en-GB" sz="24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		W 						Final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42B43-16FA-94C7-6173-8EA0258C4CD1}"/>
              </a:ext>
            </a:extLst>
          </p:cNvPr>
          <p:cNvSpPr txBox="1"/>
          <p:nvPr/>
        </p:nvSpPr>
        <p:spPr>
          <a:xfrm>
            <a:off x="2446637" y="1923407"/>
            <a:ext cx="4463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MACHICO</a:t>
            </a:r>
            <a:endParaRPr lang="en-GB" sz="240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F95B2-D6E2-701C-CA15-E90ED63E33D6}"/>
              </a:ext>
            </a:extLst>
          </p:cNvPr>
          <p:cNvSpPr txBox="1"/>
          <p:nvPr/>
        </p:nvSpPr>
        <p:spPr>
          <a:xfrm>
            <a:off x="2446637" y="2864679"/>
            <a:ext cx="8899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 		Event 				Age Gr. 				R/SF/F </a:t>
            </a:r>
            <a:endParaRPr lang="en-GB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9AC62-EB50-DA8B-EE08-ABD5BFED9A0A}"/>
              </a:ext>
            </a:extLst>
          </p:cNvPr>
          <p:cNvSpPr txBox="1"/>
          <p:nvPr/>
        </p:nvSpPr>
        <p:spPr>
          <a:xfrm>
            <a:off x="5342196" y="1923408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14 OCTOBER 2025 (THURSDAY)</a:t>
            </a:r>
            <a:endParaRPr lang="en-GB" sz="240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AA88C-FEFA-3A69-2E90-5DB72C07DF95}"/>
              </a:ext>
            </a:extLst>
          </p:cNvPr>
          <p:cNvSpPr txBox="1"/>
          <p:nvPr/>
        </p:nvSpPr>
        <p:spPr>
          <a:xfrm>
            <a:off x="4071656" y="563899"/>
            <a:ext cx="2541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sz="3600" b="1" dirty="0"/>
              <a:t>TIME TABLE</a:t>
            </a:r>
          </a:p>
        </p:txBody>
      </p:sp>
      <p:pic>
        <p:nvPicPr>
          <p:cNvPr id="4" name="Picture 2" descr="logo autef1">
            <a:extLst>
              <a:ext uri="{FF2B5EF4-FFF2-40B4-BE49-F238E27FC236}">
                <a16:creationId xmlns:a16="http://schemas.microsoft.com/office/drawing/2014/main" id="{4E1689F4-294C-51F5-1697-3E7E8F2B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27" y="159303"/>
            <a:ext cx="2604704" cy="61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F00B46-3235-07F6-8AC7-9C27001A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94" y="5342508"/>
            <a:ext cx="3451659" cy="13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8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133B4B-F26C-E3DE-B7AF-DDEF29F39ED4}"/>
              </a:ext>
            </a:extLst>
          </p:cNvPr>
          <p:cNvSpPr txBox="1"/>
          <p:nvPr/>
        </p:nvSpPr>
        <p:spPr>
          <a:xfrm>
            <a:off x="1307756" y="1584586"/>
            <a:ext cx="9576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 pitchFamily="2" charset="0"/>
                <a:ea typeface="Aptos" panose="020B0004020202020204" pitchFamily="34" charset="0"/>
                <a:cs typeface="Aptos" panose="020B0004020202020204" pitchFamily="34" charset="0"/>
              </a:rPr>
              <a:t>Before the event athletes</a:t>
            </a:r>
            <a:r>
              <a:rPr lang="en-US" sz="2800" dirty="0">
                <a:effectLst/>
                <a:latin typeface="Helvetica" pitchFamily="2" charset="0"/>
                <a:ea typeface="Aptos" panose="020B0004020202020204" pitchFamily="34" charset="0"/>
                <a:cs typeface="Aptos" panose="020B0004020202020204" pitchFamily="34" charset="0"/>
              </a:rPr>
              <a:t> must report to the Call </a:t>
            </a:r>
            <a:r>
              <a:rPr lang="en-US" sz="2800" dirty="0">
                <a:latin typeface="Helvetica" pitchFamily="2" charset="0"/>
                <a:ea typeface="Aptos" panose="020B0004020202020204" pitchFamily="34" charset="0"/>
                <a:cs typeface="Aptos" panose="020B0004020202020204" pitchFamily="34" charset="0"/>
              </a:rPr>
              <a:t>R</a:t>
            </a:r>
            <a:r>
              <a:rPr lang="en-US" sz="2800" dirty="0">
                <a:effectLst/>
                <a:latin typeface="Helvetica" pitchFamily="2" charset="0"/>
                <a:ea typeface="Aptos" panose="020B0004020202020204" pitchFamily="34" charset="0"/>
                <a:cs typeface="Aptos" panose="020B0004020202020204" pitchFamily="34" charset="0"/>
              </a:rPr>
              <a:t>oom. </a:t>
            </a:r>
          </a:p>
          <a:p>
            <a:endParaRPr lang="en-US" sz="2800" dirty="0">
              <a:latin typeface="Helvetica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2800" dirty="0">
                <a:latin typeface="Helvetica" pitchFamily="2" charset="0"/>
                <a:ea typeface="Aptos" panose="020B0004020202020204" pitchFamily="34" charset="0"/>
                <a:cs typeface="Aptos" panose="020B0004020202020204" pitchFamily="34" charset="0"/>
              </a:rPr>
              <a:t>Will be checked: BIBS </a:t>
            </a:r>
            <a:r>
              <a:rPr lang="en-US" sz="2800" dirty="0">
                <a:effectLst/>
                <a:latin typeface="Helvetica" pitchFamily="2" charset="0"/>
                <a:ea typeface="Aptos" panose="020B0004020202020204" pitchFamily="34" charset="0"/>
                <a:cs typeface="Aptos" panose="020B0004020202020204" pitchFamily="34" charset="0"/>
              </a:rPr>
              <a:t>and the national vests.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786A8-FF78-2BAC-A811-497857C2680F}"/>
              </a:ext>
            </a:extLst>
          </p:cNvPr>
          <p:cNvSpPr txBox="1"/>
          <p:nvPr/>
        </p:nvSpPr>
        <p:spPr>
          <a:xfrm>
            <a:off x="4890173" y="390423"/>
            <a:ext cx="2588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S" sz="3600" b="1" dirty="0"/>
              <a:t>CALL ROOM</a:t>
            </a:r>
          </a:p>
        </p:txBody>
      </p:sp>
      <p:pic>
        <p:nvPicPr>
          <p:cNvPr id="7" name="Picture 2" descr="logo autef1">
            <a:extLst>
              <a:ext uri="{FF2B5EF4-FFF2-40B4-BE49-F238E27FC236}">
                <a16:creationId xmlns:a16="http://schemas.microsoft.com/office/drawing/2014/main" id="{EEFD0BA2-0CCB-46A4-CA21-6A8A650E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27" y="159303"/>
            <a:ext cx="2604704" cy="61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79B2B5-5781-F817-92E7-224E33BDE8DA}"/>
              </a:ext>
            </a:extLst>
          </p:cNvPr>
          <p:cNvSpPr txBox="1"/>
          <p:nvPr/>
        </p:nvSpPr>
        <p:spPr>
          <a:xfrm>
            <a:off x="2174593" y="3923478"/>
            <a:ext cx="9036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</a:rPr>
              <a:t>1.   9</a:t>
            </a:r>
            <a:r>
              <a:rPr lang="en-GB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:00 						8</a:t>
            </a: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</a:rPr>
              <a:t>:30 							  8:50</a:t>
            </a:r>
            <a:endParaRPr lang="en-GB" b="1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>
              <a:buNone/>
            </a:pPr>
            <a:r>
              <a:rPr lang="en-GB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2. 10:50 					 </a:t>
            </a: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</a:rPr>
              <a:t>    </a:t>
            </a:r>
            <a:r>
              <a:rPr lang="en-GB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10:20							10:40		</a:t>
            </a:r>
          </a:p>
          <a:p>
            <a:pPr>
              <a:buNone/>
            </a:pPr>
            <a:r>
              <a:rPr lang="en-GB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3. 12:10 					</a:t>
            </a: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n-GB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11:40							12:00	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4E509-A218-DB99-2AA3-7B37E4021DB2}"/>
              </a:ext>
            </a:extLst>
          </p:cNvPr>
          <p:cNvSpPr txBox="1"/>
          <p:nvPr/>
        </p:nvSpPr>
        <p:spPr>
          <a:xfrm>
            <a:off x="2298213" y="3620575"/>
            <a:ext cx="9389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 		 			CALL ROOM OPEN 			CALL ROOM CLOSE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BDFBF0-A0D8-09C3-0483-8E50EC31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208" y="5497802"/>
            <a:ext cx="3451659" cy="1315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94A2A5-4B0E-3C6B-258C-10CE525495FA}"/>
              </a:ext>
            </a:extLst>
          </p:cNvPr>
          <p:cNvSpPr txBox="1"/>
          <p:nvPr/>
        </p:nvSpPr>
        <p:spPr>
          <a:xfrm>
            <a:off x="6860858" y="5497802"/>
            <a:ext cx="3678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ptos" panose="020B0004020202020204" pitchFamily="34" charset="0"/>
              </a:rPr>
              <a:t>LIMIT TIME 1:45:00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0BE3E0-EF81-A9A4-1103-C099FE9C21E9}"/>
              </a:ext>
            </a:extLst>
          </p:cNvPr>
          <p:cNvSpPr txBox="1"/>
          <p:nvPr/>
        </p:nvSpPr>
        <p:spPr>
          <a:xfrm>
            <a:off x="4000500" y="273866"/>
            <a:ext cx="3600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TRANSPORTATION</a:t>
            </a:r>
            <a:endParaRPr lang="en-R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AC8B8-CBE6-F176-9164-6F3F1AEC2741}"/>
              </a:ext>
            </a:extLst>
          </p:cNvPr>
          <p:cNvSpPr txBox="1"/>
          <p:nvPr/>
        </p:nvSpPr>
        <p:spPr>
          <a:xfrm>
            <a:off x="948690" y="1845856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A3489C-DBEB-E3C0-747C-AF4F92D8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837483"/>
              </p:ext>
            </p:extLst>
          </p:nvPr>
        </p:nvGraphicFramePr>
        <p:xfrm>
          <a:off x="2920849" y="1227767"/>
          <a:ext cx="8875344" cy="219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06518">
                  <a:extLst>
                    <a:ext uri="{9D8B030D-6E8A-4147-A177-3AD203B41FA5}">
                      <a16:colId xmlns:a16="http://schemas.microsoft.com/office/drawing/2014/main" val="4286314901"/>
                    </a:ext>
                  </a:extLst>
                </a:gridCol>
                <a:gridCol w="3568826">
                  <a:extLst>
                    <a:ext uri="{9D8B030D-6E8A-4147-A177-3AD203B41FA5}">
                      <a16:colId xmlns:a16="http://schemas.microsoft.com/office/drawing/2014/main" val="2786695859"/>
                    </a:ext>
                  </a:extLst>
                </a:gridCol>
              </a:tblGrid>
              <a:tr h="5761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Avenida do Mar – In front of the</a:t>
                      </a:r>
                    </a:p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Palácio de São Lourenço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MACHICO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24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07:30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192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09:20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54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63267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7EB636-475C-8998-40D9-926CD9D41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030585"/>
              </p:ext>
            </p:extLst>
          </p:nvPr>
        </p:nvGraphicFramePr>
        <p:xfrm>
          <a:off x="948690" y="3944655"/>
          <a:ext cx="8875344" cy="219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3855">
                  <a:extLst>
                    <a:ext uri="{9D8B030D-6E8A-4147-A177-3AD203B41FA5}">
                      <a16:colId xmlns:a16="http://schemas.microsoft.com/office/drawing/2014/main" val="4286314901"/>
                    </a:ext>
                  </a:extLst>
                </a:gridCol>
                <a:gridCol w="5271489">
                  <a:extLst>
                    <a:ext uri="{9D8B030D-6E8A-4147-A177-3AD203B41FA5}">
                      <a16:colId xmlns:a16="http://schemas.microsoft.com/office/drawing/2014/main" val="2786695859"/>
                    </a:ext>
                  </a:extLst>
                </a:gridCol>
              </a:tblGrid>
              <a:tr h="5761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kern="12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MACHICO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Avenida do Mar – In front of the</a:t>
                      </a:r>
                    </a:p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Palácio de São Lourenço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24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RS" sz="2400" kern="1200" dirty="0">
                          <a:solidFill>
                            <a:schemeClr val="dk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13:30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192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14:50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15:20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54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16:10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16:40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632674"/>
                  </a:ext>
                </a:extLst>
              </a:tr>
            </a:tbl>
          </a:graphicData>
        </a:graphic>
      </p:graphicFrame>
      <p:pic>
        <p:nvPicPr>
          <p:cNvPr id="8" name="Picture 7" descr="logo autef1">
            <a:extLst>
              <a:ext uri="{FF2B5EF4-FFF2-40B4-BE49-F238E27FC236}">
                <a16:creationId xmlns:a16="http://schemas.microsoft.com/office/drawing/2014/main" id="{CBAF7C79-D351-0C9B-9AAD-3F55B68E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152" y="261585"/>
            <a:ext cx="3075763" cy="5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6A825-462B-42F5-B8A0-3972E48F5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4" y="2533672"/>
            <a:ext cx="3451659" cy="13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05D90B-D675-02F3-3720-125624AFE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46736" y="-1385381"/>
            <a:ext cx="6446723" cy="96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35DC0-CCC3-E825-21CF-357C428C6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142" y="1149741"/>
            <a:ext cx="7772400" cy="5492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A5EE4-8BC1-9691-66E8-2F16E8E69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30" y="1470551"/>
            <a:ext cx="3451659" cy="1315945"/>
          </a:xfrm>
          <a:prstGeom prst="rect">
            <a:avLst/>
          </a:prstGeom>
        </p:spPr>
      </p:pic>
      <p:pic>
        <p:nvPicPr>
          <p:cNvPr id="4" name="Picture 3" descr="logo autef1">
            <a:extLst>
              <a:ext uri="{FF2B5EF4-FFF2-40B4-BE49-F238E27FC236}">
                <a16:creationId xmlns:a16="http://schemas.microsoft.com/office/drawing/2014/main" id="{AC01420A-C849-88D3-3D4F-5DDFE741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42" y="136695"/>
            <a:ext cx="3075763" cy="5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3E520FE-E6A4-5815-33C1-5B45AF174DD3}"/>
              </a:ext>
            </a:extLst>
          </p:cNvPr>
          <p:cNvSpPr txBox="1"/>
          <p:nvPr/>
        </p:nvSpPr>
        <p:spPr>
          <a:xfrm>
            <a:off x="4107370" y="1071514"/>
            <a:ext cx="3959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600" b="1" dirty="0">
                <a:solidFill>
                  <a:srgbClr val="000000"/>
                </a:solidFill>
                <a:effectLst/>
                <a:latin typeface="Helvetica" pitchFamily="2" charset="0"/>
              </a:rPr>
              <a:t>REFRESHMENT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3CFE80-9CBF-0294-AC47-96BE1E59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62" y="4718730"/>
            <a:ext cx="3451659" cy="1315945"/>
          </a:xfrm>
          <a:prstGeom prst="rect">
            <a:avLst/>
          </a:prstGeom>
        </p:spPr>
      </p:pic>
      <p:pic>
        <p:nvPicPr>
          <p:cNvPr id="10" name="Picture 9" descr="logo autef1">
            <a:extLst>
              <a:ext uri="{FF2B5EF4-FFF2-40B4-BE49-F238E27FC236}">
                <a16:creationId xmlns:a16="http://schemas.microsoft.com/office/drawing/2014/main" id="{5ABB0EEB-536D-CFF2-12AA-83B5F999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42" y="136695"/>
            <a:ext cx="3075763" cy="5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5+ Hundred Marathon Water Station Royalty-Free Images, Stock Photos &amp;  Pictures | Shutterstock">
            <a:extLst>
              <a:ext uri="{FF2B5EF4-FFF2-40B4-BE49-F238E27FC236}">
                <a16:creationId xmlns:a16="http://schemas.microsoft.com/office/drawing/2014/main" id="{6EDD643D-B647-EF8B-4187-DBC5F84B5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6"/>
          <a:stretch>
            <a:fillRect/>
          </a:stretch>
        </p:blipFill>
        <p:spPr bwMode="auto">
          <a:xfrm>
            <a:off x="6659880" y="3139817"/>
            <a:ext cx="4940300" cy="32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67CF78-0B72-4467-15B7-A2F3A4834DD8}"/>
              </a:ext>
            </a:extLst>
          </p:cNvPr>
          <p:cNvSpPr txBox="1"/>
          <p:nvPr/>
        </p:nvSpPr>
        <p:spPr>
          <a:xfrm>
            <a:off x="2766060" y="2555042"/>
            <a:ext cx="3893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S" sz="3200" dirty="0"/>
              <a:t>What is allowed?</a:t>
            </a:r>
          </a:p>
        </p:txBody>
      </p:sp>
    </p:spTree>
    <p:extLst>
      <p:ext uri="{BB962C8B-B14F-4D97-AF65-F5344CB8AC3E}">
        <p14:creationId xmlns:p14="http://schemas.microsoft.com/office/powerpoint/2010/main" val="25344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459" y="516074"/>
            <a:ext cx="2182080" cy="6330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Scoring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496" y="2313462"/>
            <a:ext cx="4956048" cy="1115538"/>
          </a:xfrm>
        </p:spPr>
        <p:txBody>
          <a:bodyPr>
            <a:normAutofit fontScale="92500"/>
          </a:bodyPr>
          <a:lstStyle/>
          <a:p>
            <a:r>
              <a:rPr lang="en-US" dirty="0"/>
              <a:t>In each of the categories, the first three competitors from the some country shall score for the team.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8499" y="1277814"/>
            <a:ext cx="5330952" cy="137160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US" dirty="0"/>
          </a:p>
          <a:p>
            <a:r>
              <a:rPr lang="en-US" sz="1900" dirty="0"/>
              <a:t>The team results shall be decided by the aggregate of times recorded by the each of the athletes of the team.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323" y="3716289"/>
            <a:ext cx="5357445" cy="832266"/>
          </a:xfrm>
        </p:spPr>
        <p:txBody>
          <a:bodyPr>
            <a:normAutofit fontScale="92500"/>
          </a:bodyPr>
          <a:lstStyle/>
          <a:p>
            <a:r>
              <a:rPr lang="en-US" dirty="0"/>
              <a:t>The team with the lowest aggregate of times will be judged the winner.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646" y="2985722"/>
            <a:ext cx="5694680" cy="2957877"/>
          </a:xfrm>
        </p:spPr>
        <p:txBody>
          <a:bodyPr>
            <a:normAutofit/>
          </a:bodyPr>
          <a:lstStyle/>
          <a:p>
            <a:r>
              <a:rPr lang="en-GB" sz="2200" b="1" dirty="0">
                <a:effectLst/>
                <a:latin typeface="Calibri" panose="020F0502020204030204" pitchFamily="34" charset="0"/>
              </a:rPr>
              <a:t>WMA RULE 13.2.2.9 Ties in team scores will be broken by the best time of the first athlete to finish on the tied teams. </a:t>
            </a:r>
          </a:p>
          <a:p>
            <a:pPr marL="0" indent="0">
              <a:buNone/>
            </a:pPr>
            <a:endParaRPr lang="en-US" sz="2200" b="1" dirty="0"/>
          </a:p>
          <a:p>
            <a:r>
              <a:rPr lang="en-US" sz="1800" dirty="0"/>
              <a:t>If a team fails to finish with a complete scoring team, the runners finishing shall be counted as individuals in the race result and be eligible for the individual awards. 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0496" y="1310027"/>
            <a:ext cx="5475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Each category shall be scored separately.</a:t>
            </a:r>
          </a:p>
        </p:txBody>
      </p:sp>
      <p:pic>
        <p:nvPicPr>
          <p:cNvPr id="8" name="Picture 7" descr="logo autef1">
            <a:extLst>
              <a:ext uri="{FF2B5EF4-FFF2-40B4-BE49-F238E27FC236}">
                <a16:creationId xmlns:a16="http://schemas.microsoft.com/office/drawing/2014/main" id="{CD91438F-8A8D-0602-3400-0B5F5EDE1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65" y="5651672"/>
            <a:ext cx="3075763" cy="5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C4B61-3AA6-1572-540B-5088D719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667" y="224914"/>
            <a:ext cx="3451659" cy="1315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784" y="846668"/>
            <a:ext cx="4423410" cy="7467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TEAMS 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8255" y="1937288"/>
            <a:ext cx="10020147" cy="38280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In each event a team ranking will be issued by addition of the time of the three best athletes of the team.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There are 2 kinds of teams:</a:t>
            </a:r>
          </a:p>
          <a:p>
            <a:pPr>
              <a:lnSpc>
                <a:spcPct val="90000"/>
              </a:lnSpc>
              <a:buNone/>
            </a:pPr>
            <a:r>
              <a:rPr lang="da-DK" sz="2400" dirty="0"/>
              <a:t>1) </a:t>
            </a:r>
            <a:r>
              <a:rPr lang="da-DK" sz="2400" b="1" dirty="0"/>
              <a:t>Natural Team - </a:t>
            </a:r>
            <a:r>
              <a:rPr lang="en-US" sz="2400" dirty="0"/>
              <a:t>3 athletes from the same country in the same age group; No information from the Team Leader to the TIC is needed before the race.</a:t>
            </a:r>
            <a:endParaRPr lang="da-DK" sz="2400" dirty="0"/>
          </a:p>
          <a:p>
            <a:pPr>
              <a:lnSpc>
                <a:spcPct val="90000"/>
              </a:lnSpc>
              <a:buNone/>
            </a:pPr>
            <a:r>
              <a:rPr lang="da-DK" sz="2400" dirty="0"/>
              <a:t>2) </a:t>
            </a:r>
            <a:r>
              <a:rPr lang="da-DK" sz="2400" b="1" dirty="0"/>
              <a:t>Compose Team - </a:t>
            </a:r>
            <a:r>
              <a:rPr lang="en-US" sz="2400" dirty="0"/>
              <a:t>3 athletes from the same country but from different category. This team competes in the lower age group of one of the athletes.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Compose Team is not allowed if a natural team is possible in one of the concerned age group.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Picture 3" descr="logo autef1">
            <a:extLst>
              <a:ext uri="{FF2B5EF4-FFF2-40B4-BE49-F238E27FC236}">
                <a16:creationId xmlns:a16="http://schemas.microsoft.com/office/drawing/2014/main" id="{201B2135-B37B-4EA1-D05E-D88BDD57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429" y="6109229"/>
            <a:ext cx="3075763" cy="5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967E6A-0E3F-2E97-1A0D-514CACF2D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43" y="277483"/>
            <a:ext cx="3451659" cy="13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14838</TotalTime>
  <Words>488</Words>
  <Application>Microsoft Macintosh PowerPoint</Application>
  <PresentationFormat>Widescreen</PresentationFormat>
  <Paragraphs>74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Calibri</vt:lpstr>
      <vt:lpstr>Century Gothic</vt:lpstr>
      <vt:lpstr>Helvetica</vt:lpstr>
      <vt:lpstr>Segoe Print</vt:lpstr>
      <vt:lpstr>Tahoma</vt:lpstr>
      <vt:lpstr>Wingdings 3</vt:lpstr>
      <vt:lpstr>Wisp</vt:lpstr>
      <vt:lpstr>NONSTADIA EVENTS ROAD RACE WALK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Scoring </vt:lpstr>
      <vt:lpstr>TEAMS RANKING</vt:lpstr>
      <vt:lpstr>Awards Ceremony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MASTERS MARATHON CHAMPIONSHIPS</dc:title>
  <dc:creator>Vesna Repic</dc:creator>
  <cp:lastModifiedBy>Vesna Repic</cp:lastModifiedBy>
  <cp:revision>199</cp:revision>
  <dcterms:created xsi:type="dcterms:W3CDTF">2017-08-23T06:01:18Z</dcterms:created>
  <dcterms:modified xsi:type="dcterms:W3CDTF">2025-10-13T10:26:09Z</dcterms:modified>
</cp:coreProperties>
</file>